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72" r:id="rId5"/>
    <p:sldId id="257" r:id="rId6"/>
    <p:sldId id="261" r:id="rId7"/>
    <p:sldId id="263" r:id="rId8"/>
    <p:sldId id="262" r:id="rId9"/>
    <p:sldId id="259" r:id="rId10"/>
    <p:sldId id="260" r:id="rId11"/>
    <p:sldId id="258" r:id="rId12"/>
    <p:sldId id="266" r:id="rId13"/>
    <p:sldId id="265" r:id="rId14"/>
    <p:sldId id="264" r:id="rId15"/>
    <p:sldId id="267" r:id="rId16"/>
    <p:sldId id="268" r:id="rId17"/>
    <p:sldId id="273" r:id="rId18"/>
    <p:sldId id="274" r:id="rId19"/>
    <p:sldId id="270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8A58D-C600-4B8B-829D-E8781F43E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44B4AA-F633-4CAA-977E-3FF4BD4B3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149A8A-60C2-4EF5-843E-3F02F4FF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917BD-09BB-47EE-8F8A-0359945D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2AD575-B013-4129-A5BE-31E55F6D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76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49DFA-3E76-4CE4-A05F-F39BC9BE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1B87FD-4B1C-479C-8BA8-BBE8E37E4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DDBDA-6579-4017-9EBF-0266D32B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0D326-06ED-4B67-8667-DB01E74B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8D04B-101B-4339-A8F1-09DDCB0A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88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ACAAA15-B69F-413F-B63A-572F6A4DA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FFE64C-5890-4C0B-BFE8-67DC63D0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561D10-D711-4AEC-B3D4-096243E1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D014E9-A1BA-4295-BABF-40B992A6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5FF299-9224-42EE-A010-225AD1F6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76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236D1-2B57-4B9E-BDC6-686FE815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B88D8-73B4-4CDA-AE10-AE52B5C7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C12719-81A8-47B7-81ED-6B7F3558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D16359-96A3-404F-B795-1131B1EE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8F72A-F57A-4203-B0F8-305B547D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0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CBCA0-B42D-4E6B-BC2C-ACE0A2B6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45906A-B4F0-42F1-95AD-56AA9516E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55791-61FA-4DCF-B51C-0B8819DF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77E38C-84E6-4578-8D7D-BBA6344E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147DBE-AC72-4B0E-959F-7D706AED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30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9EA24-B1FC-46A9-A7E6-2B215053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050DB1-3B33-4BBC-ACC5-D496EEF63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CA9321-D5F6-42D4-9E1C-F6953025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8B302D-96E0-428C-B73D-CEDEC0BF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7DFADB-CB03-45E7-9E9F-67BE0AFD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C8C1F5-B8A7-4140-8872-9FAFB5B0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43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9D18-B1BC-4AB9-A933-C2A67C9E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7330F5-900F-407C-B3A7-9C5F4BCC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023D1F-0D5B-4641-B81A-3A479DF12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6CA034-C088-4B17-8E2B-BABEB5F3E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69F4F54-3706-4E93-8F57-66C352B66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1554887-E28A-417A-A619-100A5148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D655F9-F4E5-47C6-8E3F-192E66BC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965A4C-1E1A-4E5F-AB2D-7E3C6751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5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CD271-C442-4FDF-BEE9-E241FFDF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39E21C-D846-43E6-8797-4DB5420D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AED2871-05FC-44CC-BF1E-037BE618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E122B7-9E76-400F-9671-67F35FFB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50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D94E8B-5933-4965-B131-11777A5A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C01915-C4AC-4633-AD39-C7E32110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0A7DE4E-3FE3-4942-A774-4EFC0883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19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FF8D0-B946-4F86-92D7-45D45A4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15E30E-7D8D-4F68-A56F-9F17FF5D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6DEA5A-0563-4D8F-96E4-C84A38903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AC3825-8B64-4579-8443-01269747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40392A-008A-44D6-957E-3D6C78F5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AD59D8-02FF-45A4-92A6-9090AD94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8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B117F-81DE-43DB-A8DA-72C20825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778D58-C81A-40A4-8CC8-F283DA2F0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B7CFC4-3529-4FD7-B73D-0A1EB7790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831782-75A1-47F3-ADC5-31FCCEAE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74036A-C23D-4AFA-8161-F4C1FC49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C25B81-31A4-4507-A566-F4A58CA4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61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370CF0-BE2B-4947-B4CE-BEFD87A8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D8C41E-3DE9-49A8-87F4-C03926E9B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07A9AE-98B4-4585-A726-FFAA2A67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6800-1BAE-42D7-8976-4FC8E45FDB9C}" type="datetimeFigureOut">
              <a:rPr lang="it-IT" smtClean="0"/>
              <a:pPr/>
              <a:t>21/09/2017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1407D4-D0A2-4B18-A914-C2C89C97A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C93007-6027-4195-8CB3-0E82EC2DB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8532-3C54-40D1-8073-8166191099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42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EE70C9E-9409-4234-A46E-F79F7AE61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08822"/>
            <a:ext cx="12192000" cy="1149178"/>
          </a:xfrm>
        </p:spPr>
        <p:txBody>
          <a:bodyPr>
            <a:normAutofit fontScale="77500" lnSpcReduction="20000"/>
          </a:bodyPr>
          <a:lstStyle/>
          <a:p>
            <a:br>
              <a:rPr lang="it-IT" dirty="0">
                <a:effectLst/>
              </a:rPr>
            </a:br>
            <a:r>
              <a:rPr lang="it-IT" i="1" dirty="0">
                <a:solidFill>
                  <a:schemeClr val="accent1">
                    <a:lumMod val="75000"/>
                  </a:schemeClr>
                </a:solidFill>
                <a:effectLst/>
              </a:rPr>
              <a:t>Un volume di pregio di grandi dimensioni 24 x 34 cm, che racconta in </a:t>
            </a:r>
            <a:r>
              <a:rPr lang="it-IT" i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c.ca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  <a:effectLst/>
              </a:rPr>
              <a:t> 400 pagine l’evoluzione delle pubblicità da fine ‘800 agli anni 60 la “comunicazione Farmaceutica”.</a:t>
            </a:r>
            <a:br>
              <a:rPr lang="it-IT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it-IT" i="1" dirty="0">
                <a:solidFill>
                  <a:schemeClr val="accent1">
                    <a:lumMod val="75000"/>
                  </a:schemeClr>
                </a:solidFill>
                <a:effectLst/>
              </a:rPr>
              <a:t> Per la qualità delle immagini ed i messaggi pubblicitari contenuti, 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impreziosisce le biblioteche 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it-IT" i="1" dirty="0">
                <a:solidFill>
                  <a:schemeClr val="accent1">
                    <a:lumMod val="75000"/>
                  </a:schemeClr>
                </a:solidFill>
                <a:effectLst/>
              </a:rPr>
              <a:t>di medici, farmacisti agenzie di comunicazione, e case farmaceutiche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9D84F5-94A5-4F6D-86AA-35945FA85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35" y="222116"/>
            <a:ext cx="3873418" cy="5409426"/>
          </a:xfrm>
          <a:prstGeom prst="rect">
            <a:avLst/>
          </a:prstGeom>
        </p:spPr>
      </p:pic>
      <p:pic>
        <p:nvPicPr>
          <p:cNvPr id="4" name="Picture 14" descr="logoW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43" y="2129210"/>
            <a:ext cx="2105750" cy="203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riano\Desktop\MMarotta B 2012\St_SviMM\MODUL\immagini MM\Loghi SviMM\logo Comunicare salu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7777" y="2047783"/>
            <a:ext cx="2261298" cy="2379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14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9776"/>
            <a:ext cx="3442748" cy="53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834" y="1396609"/>
            <a:ext cx="3687309" cy="54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9825" y="1291092"/>
            <a:ext cx="3652175" cy="55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20119"/>
            <a:ext cx="4047479" cy="53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813" y="1334634"/>
            <a:ext cx="4028187" cy="552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456" y="1363663"/>
            <a:ext cx="3049134" cy="44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4484914" y="6081486"/>
            <a:ext cx="316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Lezione di  Farmacia</a:t>
            </a:r>
          </a:p>
        </p:txBody>
      </p:sp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06286"/>
            <a:ext cx="3367315" cy="555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1346070"/>
            <a:ext cx="3860800" cy="551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2958" y="1364343"/>
            <a:ext cx="3919042" cy="54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319" y="1387893"/>
            <a:ext cx="3556681" cy="547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20120"/>
            <a:ext cx="3315673" cy="553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034" y="1347140"/>
            <a:ext cx="3527652" cy="551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5548"/>
            <a:ext cx="6999515" cy="508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6343" y="1380458"/>
            <a:ext cx="3715657" cy="54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148"/>
            <a:ext cx="3631632" cy="55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2" y="1450748"/>
            <a:ext cx="3730851" cy="54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1358237"/>
            <a:ext cx="3454400" cy="54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50749"/>
            <a:ext cx="3410857" cy="54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233" y="1379457"/>
            <a:ext cx="3716337" cy="54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5413" y="1320120"/>
            <a:ext cx="3756587" cy="553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6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17D7D5-45FA-45CE-98E8-8D443685610D}"/>
              </a:ext>
            </a:extLst>
          </p:cNvPr>
          <p:cNvSpPr/>
          <p:nvPr/>
        </p:nvSpPr>
        <p:spPr>
          <a:xfrm>
            <a:off x="1297640" y="1264750"/>
            <a:ext cx="9596717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Premio Marketing FARMAFFARI  «COMUNICARE SALUTE» </a:t>
            </a:r>
          </a:p>
        </p:txBody>
      </p:sp>
      <p:pic>
        <p:nvPicPr>
          <p:cNvPr id="5" name="Picture 2" descr="C:\Users\Mariano\Desktop\MMarotta B 2012\St_SviMM\MODUL\immagini MM\Loghi SviMM\logo Comunicare salute.jpg">
            <a:extLst>
              <a:ext uri="{FF2B5EF4-FFF2-40B4-BE49-F238E27FC236}">
                <a16:creationId xmlns:a16="http://schemas.microsoft.com/office/drawing/2014/main" id="{65074EAC-DDE9-4DBC-BF13-924E77D1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765" y="2285571"/>
            <a:ext cx="4138817" cy="4354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47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6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17D7D5-45FA-45CE-98E8-8D443685610D}"/>
              </a:ext>
            </a:extLst>
          </p:cNvPr>
          <p:cNvSpPr/>
          <p:nvPr/>
        </p:nvSpPr>
        <p:spPr>
          <a:xfrm>
            <a:off x="1297640" y="1264750"/>
            <a:ext cx="95967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Alcune delle pubblicità premiate con il premio Marketing FARMAFFARI  «COMUNICARE SALUTE» </a:t>
            </a:r>
          </a:p>
        </p:txBody>
      </p:sp>
      <p:pic>
        <p:nvPicPr>
          <p:cNvPr id="6" name="Immagine 6" descr="Farmalabor.jpg">
            <a:extLst>
              <a:ext uri="{FF2B5EF4-FFF2-40B4-BE49-F238E27FC236}">
                <a16:creationId xmlns:a16="http://schemas.microsoft.com/office/drawing/2014/main" id="{DD812153-16B1-40F9-9C78-26110D44B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43" y="2064969"/>
            <a:ext cx="6004307" cy="418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85408D9-9536-432C-90EF-C435E0F360E8}"/>
              </a:ext>
            </a:extLst>
          </p:cNvPr>
          <p:cNvSpPr/>
          <p:nvPr/>
        </p:nvSpPr>
        <p:spPr>
          <a:xfrm>
            <a:off x="838199" y="6057781"/>
            <a:ext cx="10515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Premio Marketing FARMAFFARI  2012  FARMALABOR  miglior pubblicità istituzionale</a:t>
            </a:r>
          </a:p>
        </p:txBody>
      </p:sp>
    </p:spTree>
    <p:extLst>
      <p:ext uri="{BB962C8B-B14F-4D97-AF65-F5344CB8AC3E}">
        <p14:creationId xmlns:p14="http://schemas.microsoft.com/office/powerpoint/2010/main" val="358949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20" y="265373"/>
            <a:ext cx="9689726" cy="1033976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165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165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165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165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sz="165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1650" b="1" dirty="0">
                <a:solidFill>
                  <a:schemeClr val="accent4">
                    <a:lumMod val="75000"/>
                  </a:schemeClr>
                </a:solidFill>
                <a:latin typeface="Mercurius Script MT Bold" panose="01010101010101010101" pitchFamily="2" charset="0"/>
              </a:rPr>
              <a:t>Pubblicità vincitrici del Premio Marketing FARMAFFARI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3" name="Immagine 2" descr="Fin c-3 Procemsa ">
            <a:extLst>
              <a:ext uri="{FF2B5EF4-FFF2-40B4-BE49-F238E27FC236}">
                <a16:creationId xmlns:a16="http://schemas.microsoft.com/office/drawing/2014/main" id="{E224D63D-090D-474A-857D-5B73020818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9" y="1465729"/>
            <a:ext cx="3366857" cy="4840941"/>
          </a:xfrm>
          <a:prstGeom prst="rect">
            <a:avLst/>
          </a:prstGeom>
          <a:noFill/>
        </p:spPr>
      </p:pic>
      <p:pic>
        <p:nvPicPr>
          <p:cNvPr id="4" name="Immagine 3" descr="DOMPè FARMACEUTICI">
            <a:extLst>
              <a:ext uri="{FF2B5EF4-FFF2-40B4-BE49-F238E27FC236}">
                <a16:creationId xmlns:a16="http://schemas.microsoft.com/office/drawing/2014/main" id="{0D9AFFB3-0B86-4727-8E8E-E859A556AD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4" y="1465728"/>
            <a:ext cx="3523129" cy="4733365"/>
          </a:xfrm>
          <a:prstGeom prst="rect">
            <a:avLst/>
          </a:prstGeom>
          <a:noFill/>
        </p:spPr>
      </p:pic>
      <p:pic>
        <p:nvPicPr>
          <p:cNvPr id="6" name="Immagine 5" descr="11-04-2011 16">
            <a:extLst>
              <a:ext uri="{FF2B5EF4-FFF2-40B4-BE49-F238E27FC236}">
                <a16:creationId xmlns:a16="http://schemas.microsoft.com/office/drawing/2014/main" id="{7D609BAE-D4F5-4EF1-B0DC-66A02A364D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1299349"/>
            <a:ext cx="3469341" cy="489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84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17D7D5-45FA-45CE-98E8-8D443685610D}"/>
              </a:ext>
            </a:extLst>
          </p:cNvPr>
          <p:cNvSpPr/>
          <p:nvPr/>
        </p:nvSpPr>
        <p:spPr>
          <a:xfrm>
            <a:off x="1524001" y="1668162"/>
            <a:ext cx="943535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Studio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SviMM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Sviluppo &amp; Marketing, che nel 2005 ha ideato il premio Marketing FARMAFFARI “COMUNICARE SALUTE” per le pubblicità che si propongono come originali, suggestive ed attrattive, ha acquisito i diritti per una ristampa personalizzata del volume artistico “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Pianeta Salute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che riporta le pubblicità storiche dell’industria chimico-farmaceutica da fine ‘800 agli anni 60.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volume, dal nuovo titolo “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 SALUTE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in grande formato (24x34 cm in carta patinata da 170g), rilegato in brossura filo refe e sovraccoperta, con 400 pagine a colori, contiene immagini, documenti comunicativo-semantici riproduttivi di bozzetti autentici ad acquarello realizzati da grandi artisti, manifesti, locandine, cartoline pubblicitarie, pagine pubblicitarie di riviste d’epoca e altri materiali stampati, tutti originali di grande valore culturale, sociologico e produttivo.</a:t>
            </a:r>
            <a:endParaRPr lang="it-IT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6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17D7D5-45FA-45CE-98E8-8D443685610D}"/>
              </a:ext>
            </a:extLst>
          </p:cNvPr>
          <p:cNvSpPr/>
          <p:nvPr/>
        </p:nvSpPr>
        <p:spPr>
          <a:xfrm>
            <a:off x="1297640" y="1264750"/>
            <a:ext cx="95967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nuova edizione contiene un capitolo dedicato ai Premi Marketing FARMAFFARI: 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COMUNICARE SALUTE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per le migliori pubblicità nel settore della salute</a:t>
            </a:r>
            <a:b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QUALITA’ TOTALE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Zero Deviazioni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Oltre all’Albo d’Oro con l’elenco di tutte le aziende vincitrici, nel volume  sono riportati i nominativi delle giurie qualificate, ed anche alcune delle pubblicità più suggestive  vincitrici nel periodo 2005-2016.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volume «COMUNICARE SALUTE» rappresenta quindi una preziosa testimonianza dell’arte del comunicare ed arricchirà la biblioteca di ogni azienda del settore, di ogni agenzia di comunicazione e di tutti i medici e farmacisti che sono amanti della storia della pubblicità.</a:t>
            </a:r>
          </a:p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presentazione della nuova edizione avverrà a Napoli il 24 novembre 2017 durante la cerimonia di consegna del XIII Premio Marketing FARMAFFARI in occasione del X PHARMEXPO – Salone dell’Industria farmaceutica, presso la Mostra d’Oltremare di Napoli del 24-26 novembre 2017.</a:t>
            </a:r>
          </a:p>
        </p:txBody>
      </p:sp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6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617D7D5-45FA-45CE-98E8-8D443685610D}"/>
              </a:ext>
            </a:extLst>
          </p:cNvPr>
          <p:cNvSpPr/>
          <p:nvPr/>
        </p:nvSpPr>
        <p:spPr>
          <a:xfrm>
            <a:off x="1297640" y="1264750"/>
            <a:ext cx="9596717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 seguito alcune delle immagini tratte dal volume «COMUNICARE SALUTE»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100122-C24C-489F-B81F-2F7C925FB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7" y="1784521"/>
            <a:ext cx="3502856" cy="48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63662"/>
            <a:ext cx="335959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1035" y="1248230"/>
            <a:ext cx="3590966" cy="56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6518" y="1305604"/>
            <a:ext cx="3748751" cy="55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2822"/>
            <a:ext cx="3657601" cy="557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662" y="1320865"/>
            <a:ext cx="3426052" cy="553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0649" y="1349829"/>
            <a:ext cx="3701351" cy="550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2692"/>
            <a:ext cx="3599543" cy="546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657" y="1407558"/>
            <a:ext cx="3689630" cy="54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0881" y="1407887"/>
            <a:ext cx="3541119" cy="545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3" y="1450748"/>
            <a:ext cx="3483428" cy="54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4856"/>
            <a:ext cx="3817257" cy="547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715" y="1407206"/>
            <a:ext cx="3882672" cy="545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8C08A-AC82-4CF9-9F02-0681D0DE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267"/>
            <a:ext cx="10515600" cy="83348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Comunicare Salute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–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ristampa curata da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SviMM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 - FARMAFFARI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</a:b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Mercurius Script MT Bold" panose="01010101010101010101" pitchFamily="2" charset="0"/>
              </a:rPr>
              <a:t>Le Pubblicità artistiche che hanno fatto la Storia dell’Industria Farmaceutica </a:t>
            </a:r>
            <a:br>
              <a:rPr lang="it-IT" dirty="0">
                <a:effectLst/>
                <a:latin typeface="Mercurius Script MT Bold" panose="01010101010101010101" pitchFamily="2" charset="0"/>
              </a:rPr>
            </a:br>
            <a:endParaRPr lang="it-IT" dirty="0">
              <a:latin typeface="Mercurius Script MT Bold" panose="01010101010101010101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027" y="1349149"/>
            <a:ext cx="3631631" cy="55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63662"/>
            <a:ext cx="3272105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286" y="1421720"/>
            <a:ext cx="3718098" cy="543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979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129</Words>
  <Application>Microsoft Office PowerPoint</Application>
  <PresentationFormat>Widescreen</PresentationFormat>
  <Paragraphs>34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Mercurius Script MT Bold</vt:lpstr>
      <vt:lpstr>Times New Roman</vt:lpstr>
      <vt:lpstr>Tema di Office</vt:lpstr>
      <vt:lpstr>Presentazione standard di PowerPoint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</vt:lpstr>
      <vt:lpstr> Comunicare Salute – ristampa curata da SviMM - FARMAFFARI Le Pubblicità artistiche che hanno fatto la Storia dell’Industria Farmaceutica  Pubblicità vincitrici del Premio Marketing FARMAFFARI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Mariano Marotta</dc:creator>
  <cp:lastModifiedBy>Mariano Marotta</cp:lastModifiedBy>
  <cp:revision>15</cp:revision>
  <dcterms:created xsi:type="dcterms:W3CDTF">2017-09-13T17:00:31Z</dcterms:created>
  <dcterms:modified xsi:type="dcterms:W3CDTF">2017-09-21T11:13:19Z</dcterms:modified>
</cp:coreProperties>
</file>